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29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05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5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95D6-4460-453D-B0D7-37DFF7BC93CC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0B5D8E-FC16-4F37-87B9-1FA2437DB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2ADLgwCr1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U4KsNYdqQ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MEjr_V3OHt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0Xeu9YxwPW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Orientation of the Human Body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923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Homeostasis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333500"/>
            <a:ext cx="9545099" cy="51492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Maintenance of stable internal environment</a:t>
            </a:r>
          </a:p>
          <a:p>
            <a:pPr lvl="1"/>
            <a:r>
              <a:rPr lang="en-US" sz="2600" b="1" dirty="0" smtClean="0"/>
              <a:t>Temperature</a:t>
            </a:r>
          </a:p>
          <a:p>
            <a:pPr lvl="1"/>
            <a:r>
              <a:rPr lang="en-US" sz="2600" b="1" dirty="0" smtClean="0"/>
              <a:t>Blood Pressure</a:t>
            </a:r>
          </a:p>
          <a:p>
            <a:pPr lvl="1"/>
            <a:r>
              <a:rPr lang="en-US" sz="2600" b="1" dirty="0" smtClean="0"/>
              <a:t>Heart rate</a:t>
            </a:r>
          </a:p>
          <a:p>
            <a:pPr lvl="1"/>
            <a:r>
              <a:rPr lang="en-US" sz="2600" b="1" dirty="0" smtClean="0"/>
              <a:t>Glucose levels</a:t>
            </a:r>
          </a:p>
          <a:p>
            <a:pPr lvl="1"/>
            <a:r>
              <a:rPr lang="en-US" sz="2600" b="1" dirty="0" smtClean="0"/>
              <a:t>Oxygen levels</a:t>
            </a:r>
          </a:p>
          <a:p>
            <a:r>
              <a:rPr lang="en-US" sz="2800" dirty="0" smtClean="0"/>
              <a:t>Components of feedback system</a:t>
            </a:r>
          </a:p>
          <a:p>
            <a:pPr lvl="1"/>
            <a:r>
              <a:rPr lang="en-US" sz="2600" b="1" dirty="0" smtClean="0"/>
              <a:t>Receptor</a:t>
            </a:r>
            <a:r>
              <a:rPr lang="en-US" sz="2600" dirty="0" smtClean="0"/>
              <a:t> – senses change (thermometer)</a:t>
            </a:r>
          </a:p>
          <a:p>
            <a:pPr lvl="1"/>
            <a:r>
              <a:rPr lang="en-US" sz="2600" b="1" dirty="0" smtClean="0"/>
              <a:t>Control Center </a:t>
            </a:r>
            <a:r>
              <a:rPr lang="en-US" sz="2600" dirty="0" smtClean="0"/>
              <a:t>– Analyzes input (thermostat)</a:t>
            </a:r>
          </a:p>
          <a:p>
            <a:pPr lvl="1"/>
            <a:r>
              <a:rPr lang="en-US" sz="2600" b="1" dirty="0" smtClean="0"/>
              <a:t>Effector</a:t>
            </a:r>
            <a:r>
              <a:rPr lang="en-US" sz="2600" dirty="0" smtClean="0"/>
              <a:t> – Changes to get back to </a:t>
            </a:r>
            <a:r>
              <a:rPr lang="en-US" sz="2600" dirty="0" err="1" smtClean="0"/>
              <a:t>setpoint</a:t>
            </a:r>
            <a:r>
              <a:rPr lang="en-US" sz="2600" dirty="0" smtClean="0"/>
              <a:t> (heater)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22733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Big Bang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56" y="243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Negative Feedback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537" y="25273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Returns body to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normal conditions</a:t>
            </a:r>
          </a:p>
          <a:p>
            <a:r>
              <a:rPr lang="en-US" sz="2800" dirty="0" smtClean="0"/>
              <a:t>Circular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015840"/>
            <a:ext cx="6146800" cy="5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008" y="4336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Positive Feedback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2" y="17145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Continues away from normal</a:t>
            </a:r>
          </a:p>
          <a:p>
            <a:r>
              <a:rPr lang="en-US" sz="2800" dirty="0" smtClean="0"/>
              <a:t>Straight Line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2327130"/>
            <a:ext cx="7232650" cy="43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325" y="1796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Language of Anatomy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412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Anatomical Position</a:t>
            </a:r>
          </a:p>
          <a:p>
            <a:pPr lvl="1"/>
            <a:r>
              <a:rPr lang="en-US" sz="2800" dirty="0" smtClean="0"/>
              <a:t>Standing</a:t>
            </a:r>
          </a:p>
          <a:p>
            <a:pPr lvl="1"/>
            <a:r>
              <a:rPr lang="en-US" sz="2800" b="1" dirty="0" smtClean="0"/>
              <a:t>Feet</a:t>
            </a:r>
            <a:r>
              <a:rPr lang="en-US" sz="2800" dirty="0" smtClean="0"/>
              <a:t> slightly apart</a:t>
            </a:r>
          </a:p>
          <a:p>
            <a:pPr lvl="1"/>
            <a:r>
              <a:rPr lang="en-US" sz="2800" b="1" dirty="0" smtClean="0"/>
              <a:t>Palms</a:t>
            </a:r>
            <a:r>
              <a:rPr lang="en-US" sz="2800" dirty="0" smtClean="0"/>
              <a:t> forward</a:t>
            </a:r>
            <a:endParaRPr lang="en-US" sz="2800" dirty="0"/>
          </a:p>
        </p:txBody>
      </p:sp>
      <p:pic>
        <p:nvPicPr>
          <p:cNvPr id="4098" name="Picture 2" descr="http://frontalcortex.com/gallery/pics/jdmiles___0000000000_1370652296_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79" y="1016000"/>
            <a:ext cx="7281333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Language of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612" y="1980018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Regional Terms</a:t>
            </a:r>
          </a:p>
          <a:p>
            <a:pPr lvl="1"/>
            <a:r>
              <a:rPr lang="en-US" sz="2800" b="1" dirty="0" smtClean="0"/>
              <a:t>Axial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Head, neck and trunk</a:t>
            </a:r>
          </a:p>
          <a:p>
            <a:pPr lvl="1"/>
            <a:r>
              <a:rPr lang="en-US" sz="2800" b="1" dirty="0" smtClean="0"/>
              <a:t>Appendicular</a:t>
            </a:r>
          </a:p>
          <a:p>
            <a:pPr lvl="2"/>
            <a:r>
              <a:rPr lang="en-US" sz="2800" dirty="0" smtClean="0"/>
              <a:t>Appendages</a:t>
            </a:r>
          </a:p>
          <a:p>
            <a:pPr lvl="2"/>
            <a:r>
              <a:rPr lang="en-US" sz="2800" dirty="0" smtClean="0"/>
              <a:t>Arms and legs</a:t>
            </a:r>
            <a:endParaRPr lang="en-US" sz="2800" dirty="0"/>
          </a:p>
        </p:txBody>
      </p:sp>
      <p:pic>
        <p:nvPicPr>
          <p:cNvPr id="5122" name="Picture 2" descr="http://upload.wikimedia.org/wikipedia/commons/thumb/f/f2/Axial_skeleton_diagram_blank.svg/220px-Axial_skeleton_diagram_blan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4" y="1531936"/>
            <a:ext cx="2270125" cy="3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9/90/Appendicular_skeleton_diagram_blank.svg/554px-Appendicular_skeleton_diagram_blan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1564347"/>
            <a:ext cx="2716105" cy="50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25" y="116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Language of Anatomy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00" y="1125140"/>
            <a:ext cx="7643812" cy="5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Language of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Directional Terms</a:t>
            </a:r>
          </a:p>
          <a:p>
            <a:pPr lvl="1"/>
            <a:r>
              <a:rPr lang="en-US" sz="2800" b="1" dirty="0" smtClean="0"/>
              <a:t>Superior</a:t>
            </a:r>
          </a:p>
          <a:p>
            <a:pPr lvl="2"/>
            <a:r>
              <a:rPr lang="en-US" sz="2800" dirty="0" smtClean="0"/>
              <a:t>Toward the head</a:t>
            </a:r>
          </a:p>
          <a:p>
            <a:pPr lvl="1"/>
            <a:r>
              <a:rPr lang="en-US" sz="2800" b="1" dirty="0" smtClean="0"/>
              <a:t>Inferior</a:t>
            </a:r>
          </a:p>
          <a:p>
            <a:pPr lvl="2"/>
            <a:r>
              <a:rPr lang="en-US" sz="2800" dirty="0" smtClean="0"/>
              <a:t>Away from head</a:t>
            </a:r>
            <a:endParaRPr lang="en-US" sz="2800" dirty="0"/>
          </a:p>
        </p:txBody>
      </p:sp>
      <p:pic>
        <p:nvPicPr>
          <p:cNvPr id="6146" name="Picture 2" descr="http://upload.wikimedia.org/wikipedia/commons/thumb/7/79/Anatomy_Directional_terms-ca.svg/2000px-Anatomy_Directional_terms-c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1382317"/>
            <a:ext cx="4867274" cy="54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Language of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Directional Terms</a:t>
            </a:r>
          </a:p>
          <a:p>
            <a:pPr lvl="1"/>
            <a:r>
              <a:rPr lang="en-US" sz="2800" b="1" dirty="0" smtClean="0"/>
              <a:t>Anterior</a:t>
            </a:r>
          </a:p>
          <a:p>
            <a:pPr lvl="2"/>
            <a:r>
              <a:rPr lang="en-US" sz="2600" dirty="0" smtClean="0"/>
              <a:t>Ventral</a:t>
            </a:r>
          </a:p>
          <a:p>
            <a:pPr lvl="2"/>
            <a:r>
              <a:rPr lang="en-US" sz="2600" dirty="0" smtClean="0"/>
              <a:t>Toward the front</a:t>
            </a:r>
          </a:p>
          <a:p>
            <a:pPr lvl="1"/>
            <a:r>
              <a:rPr lang="en-US" sz="2800" b="1" dirty="0" smtClean="0"/>
              <a:t>Posterior</a:t>
            </a:r>
          </a:p>
          <a:p>
            <a:pPr lvl="2"/>
            <a:r>
              <a:rPr lang="en-US" sz="2600" dirty="0" smtClean="0"/>
              <a:t>Dorsal</a:t>
            </a:r>
          </a:p>
          <a:p>
            <a:pPr lvl="2"/>
            <a:r>
              <a:rPr lang="en-US" sz="2600" dirty="0" smtClean="0"/>
              <a:t>Toward the back</a:t>
            </a:r>
            <a:endParaRPr lang="en-US" sz="2600" dirty="0"/>
          </a:p>
        </p:txBody>
      </p:sp>
      <p:pic>
        <p:nvPicPr>
          <p:cNvPr id="6146" name="Picture 2" descr="http://upload.wikimedia.org/wikipedia/commons/thumb/7/79/Anatomy_Directional_terms-ca.svg/2000px-Anatomy_Directional_terms-c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1382317"/>
            <a:ext cx="4867274" cy="54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dorsal 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897437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Language of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Directional Terms</a:t>
            </a:r>
          </a:p>
          <a:p>
            <a:pPr lvl="1"/>
            <a:r>
              <a:rPr lang="en-US" sz="2600" b="1" dirty="0" smtClean="0"/>
              <a:t>Medial</a:t>
            </a:r>
          </a:p>
          <a:p>
            <a:pPr lvl="2"/>
            <a:r>
              <a:rPr lang="en-US" sz="2400" dirty="0" smtClean="0"/>
              <a:t>Toward the midline</a:t>
            </a:r>
          </a:p>
          <a:p>
            <a:pPr lvl="1"/>
            <a:r>
              <a:rPr lang="en-US" sz="2600" b="1" dirty="0" smtClean="0"/>
              <a:t>Lateral</a:t>
            </a:r>
          </a:p>
          <a:p>
            <a:pPr lvl="2"/>
            <a:r>
              <a:rPr lang="en-US" sz="2400" dirty="0" smtClean="0"/>
              <a:t>Away from the midline</a:t>
            </a:r>
          </a:p>
        </p:txBody>
      </p:sp>
      <p:pic>
        <p:nvPicPr>
          <p:cNvPr id="6146" name="Picture 2" descr="http://upload.wikimedia.org/wikipedia/commons/thumb/7/79/Anatomy_Directional_terms-ca.svg/2000px-Anatomy_Directional_terms-c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1382317"/>
            <a:ext cx="4867274" cy="54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25" y="560610"/>
            <a:ext cx="8911687" cy="1280890"/>
          </a:xfrm>
        </p:spPr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Language of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Proximal</a:t>
            </a:r>
          </a:p>
          <a:p>
            <a:pPr lvl="1"/>
            <a:r>
              <a:rPr lang="en-US" sz="2800" dirty="0" smtClean="0"/>
              <a:t>Closer to point of origin</a:t>
            </a:r>
          </a:p>
          <a:p>
            <a:r>
              <a:rPr lang="en-US" sz="2800" b="1" dirty="0" smtClean="0"/>
              <a:t>Distal</a:t>
            </a:r>
          </a:p>
          <a:p>
            <a:pPr lvl="1"/>
            <a:r>
              <a:rPr lang="en-US" sz="2800" dirty="0" smtClean="0"/>
              <a:t>Farther from point of origin</a:t>
            </a:r>
            <a:endParaRPr lang="en-US" sz="2800" dirty="0"/>
          </a:p>
        </p:txBody>
      </p:sp>
      <p:pic>
        <p:nvPicPr>
          <p:cNvPr id="8196" name="Picture 4" descr="Anatomical Dir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26417"/>
            <a:ext cx="4025900" cy="64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What’s the difference?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Anatomy</a:t>
            </a:r>
          </a:p>
          <a:p>
            <a:pPr lvl="1"/>
            <a:r>
              <a:rPr lang="en-US" sz="2800" dirty="0" smtClean="0"/>
              <a:t>Studies structure of body parts and their relationships to one another</a:t>
            </a:r>
          </a:p>
          <a:p>
            <a:r>
              <a:rPr lang="en-US" sz="2800" dirty="0" smtClean="0"/>
              <a:t>Physiology</a:t>
            </a:r>
          </a:p>
          <a:p>
            <a:pPr lvl="1"/>
            <a:r>
              <a:rPr lang="en-US" sz="2800" dirty="0" smtClean="0"/>
              <a:t>How the body parts work </a:t>
            </a:r>
            <a:endParaRPr lang="en-US" sz="2800" dirty="0"/>
          </a:p>
          <a:p>
            <a:r>
              <a:rPr lang="en-US" sz="2800" dirty="0" smtClean="0"/>
              <a:t>One depends on the other</a:t>
            </a:r>
          </a:p>
          <a:p>
            <a:pPr lvl="1"/>
            <a:r>
              <a:rPr lang="en-US" sz="2800" dirty="0" smtClean="0"/>
              <a:t>Ex: Structure of bone allows it to carry out its function of support</a:t>
            </a:r>
          </a:p>
          <a:p>
            <a:pPr marL="457200" lvl="1" indent="0">
              <a:buNone/>
            </a:pPr>
            <a:r>
              <a:rPr lang="en-US" sz="2800" dirty="0" smtClean="0"/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59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Language of Anatomy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Superficial</a:t>
            </a:r>
          </a:p>
          <a:p>
            <a:pPr lvl="1"/>
            <a:r>
              <a:rPr lang="en-US" sz="2800" dirty="0" smtClean="0"/>
              <a:t>Toward the surface</a:t>
            </a:r>
          </a:p>
          <a:p>
            <a:r>
              <a:rPr lang="en-US" sz="2800" b="1" dirty="0" smtClean="0"/>
              <a:t>Deep</a:t>
            </a:r>
          </a:p>
          <a:p>
            <a:pPr lvl="1"/>
            <a:r>
              <a:rPr lang="en-US" sz="2800" dirty="0" smtClean="0"/>
              <a:t>Away from surface</a:t>
            </a:r>
          </a:p>
          <a:p>
            <a:pPr lvl="1"/>
            <a:r>
              <a:rPr lang="en-US" sz="2800" dirty="0" smtClean="0"/>
              <a:t>More internal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7" y="1993900"/>
            <a:ext cx="3133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125" y="40147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Body Planes </a:t>
            </a:r>
            <a:br>
              <a:rPr lang="en-US" sz="4800" dirty="0" smtClean="0"/>
            </a:br>
            <a:r>
              <a:rPr lang="en-US" sz="4800" dirty="0" smtClean="0"/>
              <a:t>        and Sections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Sagittal</a:t>
            </a:r>
          </a:p>
          <a:p>
            <a:pPr lvl="1"/>
            <a:r>
              <a:rPr lang="en-US" sz="2800" dirty="0" smtClean="0"/>
              <a:t>Divides right and left</a:t>
            </a:r>
          </a:p>
          <a:p>
            <a:r>
              <a:rPr lang="en-US" sz="2800" b="1" dirty="0" smtClean="0"/>
              <a:t>Coronal</a:t>
            </a:r>
            <a:r>
              <a:rPr lang="en-US" sz="2800" dirty="0" smtClean="0"/>
              <a:t> (Frontal)</a:t>
            </a:r>
          </a:p>
          <a:p>
            <a:pPr lvl="1"/>
            <a:r>
              <a:rPr lang="en-US" sz="2800" dirty="0" smtClean="0"/>
              <a:t>Divides front to back</a:t>
            </a:r>
          </a:p>
          <a:p>
            <a:r>
              <a:rPr lang="en-US" sz="2800" b="1" dirty="0" smtClean="0"/>
              <a:t>Transverse</a:t>
            </a:r>
            <a:r>
              <a:rPr lang="en-US" sz="2800" dirty="0" smtClean="0"/>
              <a:t> (Horizontal)</a:t>
            </a:r>
          </a:p>
          <a:p>
            <a:pPr lvl="1"/>
            <a:r>
              <a:rPr lang="en-US" sz="2800" dirty="0" smtClean="0"/>
              <a:t>Divides top to bottom</a:t>
            </a:r>
          </a:p>
          <a:p>
            <a:pPr lvl="1"/>
            <a:r>
              <a:rPr lang="en-US" sz="2800" b="1" dirty="0" smtClean="0"/>
              <a:t>Oblique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diagonal</a:t>
            </a:r>
            <a:endParaRPr lang="en-US" sz="2800" dirty="0"/>
          </a:p>
        </p:txBody>
      </p:sp>
      <p:pic>
        <p:nvPicPr>
          <p:cNvPr id="11272" name="Picture 8" descr="AnatomicalP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7077075" cy="67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Body Planes and Sections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3213"/>
            <a:ext cx="8915400" cy="377762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Brain MRI Sagittal</a:t>
            </a:r>
            <a:endParaRPr lang="en-US" dirty="0" smtClean="0"/>
          </a:p>
          <a:p>
            <a:pPr lvl="1"/>
            <a:r>
              <a:rPr lang="en-US" dirty="0" smtClean="0"/>
              <a:t>Right to left</a:t>
            </a:r>
          </a:p>
          <a:p>
            <a:r>
              <a:rPr lang="en-US" dirty="0" smtClean="0">
                <a:hlinkClick r:id="rId3"/>
              </a:rPr>
              <a:t>Brain MRI Coronal</a:t>
            </a:r>
            <a:endParaRPr lang="en-US" dirty="0" smtClean="0"/>
          </a:p>
          <a:p>
            <a:pPr lvl="1"/>
            <a:r>
              <a:rPr lang="en-US" dirty="0" smtClean="0"/>
              <a:t>Front to back</a:t>
            </a:r>
          </a:p>
          <a:p>
            <a:r>
              <a:rPr lang="en-US" dirty="0" smtClean="0">
                <a:hlinkClick r:id="rId4"/>
              </a:rPr>
              <a:t>Brain MRI Transverse</a:t>
            </a:r>
            <a:endParaRPr lang="en-US" dirty="0" smtClean="0"/>
          </a:p>
          <a:p>
            <a:pPr lvl="1"/>
            <a:r>
              <a:rPr lang="en-US" dirty="0" smtClean="0"/>
              <a:t>Upper to lower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296" y="1573212"/>
            <a:ext cx="3836658" cy="2351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012" y="4079247"/>
            <a:ext cx="3870656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296" y="4079875"/>
            <a:ext cx="3836658" cy="25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Body Cavities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2" y="17907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A. Dorsal Body Cavity</a:t>
            </a:r>
          </a:p>
          <a:p>
            <a:pPr lvl="2"/>
            <a:r>
              <a:rPr lang="en-US" sz="2400" dirty="0" smtClean="0"/>
              <a:t>Protects nervous 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system organs</a:t>
            </a:r>
          </a:p>
          <a:p>
            <a:pPr lvl="1"/>
            <a:r>
              <a:rPr lang="en-US" sz="2400" b="1" dirty="0" smtClean="0"/>
              <a:t>1. Cranial</a:t>
            </a:r>
          </a:p>
          <a:p>
            <a:pPr lvl="2"/>
            <a:r>
              <a:rPr lang="en-US" sz="2400" dirty="0" smtClean="0"/>
              <a:t>Encases brain</a:t>
            </a:r>
          </a:p>
          <a:p>
            <a:pPr lvl="1"/>
            <a:r>
              <a:rPr lang="en-US" sz="2400" b="1" dirty="0" smtClean="0"/>
              <a:t>2. Vertebral (Spinal)</a:t>
            </a:r>
          </a:p>
          <a:p>
            <a:pPr lvl="2"/>
            <a:r>
              <a:rPr lang="en-US" sz="2400" dirty="0" smtClean="0"/>
              <a:t>Protects spinal cord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1382160"/>
            <a:ext cx="5627687" cy="51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25" y="90710"/>
            <a:ext cx="8911687" cy="1280890"/>
          </a:xfrm>
        </p:spPr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12" y="965200"/>
            <a:ext cx="8915400" cy="5130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B. Ventral Body Cavity</a:t>
            </a:r>
          </a:p>
          <a:p>
            <a:pPr lvl="1"/>
            <a:r>
              <a:rPr lang="en-US" sz="2400" b="1" dirty="0" smtClean="0"/>
              <a:t>1. Thoracic Cavity</a:t>
            </a:r>
          </a:p>
          <a:p>
            <a:pPr lvl="2"/>
            <a:r>
              <a:rPr lang="en-US" sz="2400" dirty="0" smtClean="0"/>
              <a:t>Pleural cavities (2)</a:t>
            </a:r>
          </a:p>
          <a:p>
            <a:pPr lvl="3"/>
            <a:r>
              <a:rPr lang="en-US" sz="2400" dirty="0" smtClean="0"/>
              <a:t>Hold </a:t>
            </a:r>
            <a:r>
              <a:rPr lang="en-US" sz="2400" b="1" dirty="0" smtClean="0"/>
              <a:t>lungs</a:t>
            </a:r>
          </a:p>
          <a:p>
            <a:pPr lvl="2"/>
            <a:r>
              <a:rPr lang="en-US" sz="2400" dirty="0" smtClean="0"/>
              <a:t>Pericardial cavity</a:t>
            </a:r>
          </a:p>
          <a:p>
            <a:pPr lvl="3"/>
            <a:r>
              <a:rPr lang="en-US" sz="2400" dirty="0" smtClean="0"/>
              <a:t>Holds (houses) </a:t>
            </a:r>
            <a:r>
              <a:rPr lang="en-US" sz="2400" b="1" dirty="0" smtClean="0"/>
              <a:t>heart</a:t>
            </a:r>
          </a:p>
          <a:p>
            <a:pPr lvl="1"/>
            <a:r>
              <a:rPr lang="en-US" sz="2400" b="1" dirty="0" smtClean="0"/>
              <a:t>2. Abdominopelvic Cavity</a:t>
            </a:r>
          </a:p>
          <a:p>
            <a:pPr lvl="2"/>
            <a:r>
              <a:rPr lang="en-US" sz="2400" dirty="0" smtClean="0"/>
              <a:t>Separated from thoracic by diaphragm</a:t>
            </a:r>
          </a:p>
          <a:p>
            <a:pPr lvl="2"/>
            <a:r>
              <a:rPr lang="en-US" sz="2400" dirty="0" smtClean="0"/>
              <a:t>Abdominal cavity</a:t>
            </a:r>
          </a:p>
          <a:p>
            <a:pPr lvl="3"/>
            <a:r>
              <a:rPr lang="en-US" sz="2400" b="1" dirty="0" smtClean="0"/>
              <a:t>Stomach, intestines, spleen, liver etc.</a:t>
            </a:r>
          </a:p>
          <a:p>
            <a:pPr lvl="2"/>
            <a:r>
              <a:rPr lang="en-US" sz="2400" dirty="0" smtClean="0"/>
              <a:t>Pelvic Cavity</a:t>
            </a:r>
          </a:p>
          <a:p>
            <a:pPr lvl="3"/>
            <a:r>
              <a:rPr lang="en-US" sz="2400" b="1" dirty="0" smtClean="0"/>
              <a:t>Bladder, reproductive organs, rectum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137"/>
          <a:stretch/>
        </p:blipFill>
        <p:spPr>
          <a:xfrm>
            <a:off x="6724192" y="140319"/>
            <a:ext cx="5084004" cy="42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125" y="10160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Homeostatic </a:t>
            </a:r>
            <a:br>
              <a:rPr lang="en-US" sz="4800" dirty="0" smtClean="0"/>
            </a:br>
            <a:r>
              <a:rPr lang="en-US" sz="4800" dirty="0" smtClean="0"/>
              <a:t>Imbalances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24" y="4279900"/>
            <a:ext cx="3502741" cy="226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80" y="1735137"/>
            <a:ext cx="6291819" cy="480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115" y="485775"/>
            <a:ext cx="3714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7800"/>
            <a:ext cx="10515599" cy="11049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Membranes in Ventral Body Cavity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Serous Membrane</a:t>
            </a:r>
          </a:p>
          <a:p>
            <a:pPr lvl="1"/>
            <a:r>
              <a:rPr lang="en-US" sz="2800" dirty="0" smtClean="0"/>
              <a:t>Double layered</a:t>
            </a:r>
          </a:p>
          <a:p>
            <a:pPr lvl="1"/>
            <a:r>
              <a:rPr lang="en-US" sz="2800" dirty="0" smtClean="0"/>
              <a:t>Serous fluid reduces friction</a:t>
            </a:r>
          </a:p>
          <a:p>
            <a:pPr lvl="1"/>
            <a:r>
              <a:rPr lang="en-US" sz="2800" b="1" dirty="0" smtClean="0"/>
              <a:t>1. Visceral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Covers organ</a:t>
            </a:r>
          </a:p>
          <a:p>
            <a:pPr lvl="1"/>
            <a:r>
              <a:rPr lang="en-US" sz="2800" b="1" dirty="0" smtClean="0"/>
              <a:t>2. Parietal </a:t>
            </a:r>
          </a:p>
          <a:p>
            <a:pPr lvl="2"/>
            <a:r>
              <a:rPr lang="en-US" sz="2800" dirty="0" smtClean="0"/>
              <a:t>Lines cavity wall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627"/>
          <a:stretch/>
        </p:blipFill>
        <p:spPr>
          <a:xfrm>
            <a:off x="5854699" y="2765654"/>
            <a:ext cx="6184901" cy="34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16110"/>
            <a:ext cx="10718799" cy="8617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Abdominopelvic Regions &amp; Quadrants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774700"/>
            <a:ext cx="8915400" cy="50222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 large </a:t>
            </a:r>
          </a:p>
          <a:p>
            <a:pPr lvl="1"/>
            <a:r>
              <a:rPr lang="en-US" sz="2800" dirty="0" smtClean="0"/>
              <a:t>Doctor’s need way to locate structures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703" b="13631"/>
          <a:stretch/>
        </p:blipFill>
        <p:spPr>
          <a:xfrm>
            <a:off x="1473200" y="1882461"/>
            <a:ext cx="96393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Other Body Cavities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690" y="1632996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1. Oral and Digestive</a:t>
            </a:r>
          </a:p>
          <a:p>
            <a:pPr lvl="1"/>
            <a:r>
              <a:rPr lang="en-US" sz="2800" dirty="0" smtClean="0"/>
              <a:t>mouth</a:t>
            </a:r>
          </a:p>
          <a:p>
            <a:r>
              <a:rPr lang="en-US" sz="2800" b="1" dirty="0" smtClean="0"/>
              <a:t>2. Nasal</a:t>
            </a:r>
          </a:p>
          <a:p>
            <a:pPr lvl="1"/>
            <a:r>
              <a:rPr lang="en-US" sz="2800" dirty="0" smtClean="0"/>
              <a:t>nose</a:t>
            </a:r>
          </a:p>
          <a:p>
            <a:r>
              <a:rPr lang="en-US" sz="2800" b="1" dirty="0" smtClean="0"/>
              <a:t>3. Orbital</a:t>
            </a:r>
          </a:p>
          <a:p>
            <a:pPr lvl="1"/>
            <a:r>
              <a:rPr lang="en-US" sz="2800" dirty="0" smtClean="0"/>
              <a:t>Eyes</a:t>
            </a:r>
          </a:p>
          <a:p>
            <a:r>
              <a:rPr lang="en-US" sz="2800" b="1" dirty="0" smtClean="0"/>
              <a:t>4. Middle Ears</a:t>
            </a:r>
          </a:p>
          <a:p>
            <a:r>
              <a:rPr lang="en-US" sz="2800" b="1" dirty="0" smtClean="0"/>
              <a:t>5. Synovial</a:t>
            </a:r>
          </a:p>
          <a:p>
            <a:pPr lvl="1"/>
            <a:r>
              <a:rPr lang="en-US" sz="2800" dirty="0" smtClean="0"/>
              <a:t>Elbows, knees, intervertebral discs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45" t="24391" r="4440" b="29123"/>
          <a:stretch/>
        </p:blipFill>
        <p:spPr>
          <a:xfrm>
            <a:off x="4670561" y="2336801"/>
            <a:ext cx="736904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Chemical</a:t>
            </a:r>
          </a:p>
          <a:p>
            <a:r>
              <a:rPr lang="en-US" sz="2800" dirty="0" smtClean="0"/>
              <a:t>Cellular</a:t>
            </a:r>
          </a:p>
          <a:p>
            <a:r>
              <a:rPr lang="en-US" sz="2800" dirty="0" smtClean="0"/>
              <a:t>Tissue</a:t>
            </a:r>
          </a:p>
          <a:p>
            <a:r>
              <a:rPr lang="en-US" sz="2800" dirty="0" smtClean="0"/>
              <a:t>Organ</a:t>
            </a:r>
          </a:p>
          <a:p>
            <a:r>
              <a:rPr lang="en-US" sz="2800" dirty="0" smtClean="0"/>
              <a:t>Organ System</a:t>
            </a:r>
          </a:p>
          <a:p>
            <a:r>
              <a:rPr lang="en-US" sz="2800" dirty="0" smtClean="0"/>
              <a:t>Individual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56"/>
          <a:stretch/>
        </p:blipFill>
        <p:spPr>
          <a:xfrm>
            <a:off x="5626100" y="1422086"/>
            <a:ext cx="6223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Necessary Life Functions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2900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Maintaining Boundaries</a:t>
            </a:r>
          </a:p>
          <a:p>
            <a:pPr lvl="1"/>
            <a:r>
              <a:rPr lang="en-US" sz="2800" dirty="0" smtClean="0"/>
              <a:t>Internal environment has to be </a:t>
            </a:r>
            <a:r>
              <a:rPr lang="en-US" sz="2800" smtClean="0"/>
              <a:t>separate from </a:t>
            </a:r>
            <a:r>
              <a:rPr lang="en-US" sz="2800" dirty="0" smtClean="0"/>
              <a:t>external environment</a:t>
            </a:r>
          </a:p>
          <a:p>
            <a:pPr lvl="2"/>
            <a:r>
              <a:rPr lang="en-US" sz="2800" dirty="0" smtClean="0"/>
              <a:t>Selectively permeable membrane of cell</a:t>
            </a:r>
          </a:p>
          <a:p>
            <a:pPr lvl="2"/>
            <a:r>
              <a:rPr lang="en-US" sz="2800" dirty="0" smtClean="0"/>
              <a:t>Body protected by skin</a:t>
            </a:r>
          </a:p>
          <a:p>
            <a:r>
              <a:rPr lang="en-US" sz="2800" b="1" dirty="0" smtClean="0"/>
              <a:t>Movement</a:t>
            </a:r>
          </a:p>
          <a:p>
            <a:pPr lvl="1"/>
            <a:r>
              <a:rPr lang="en-US" sz="2800" dirty="0" smtClean="0"/>
              <a:t>Could be body movement or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moving things through our body</a:t>
            </a:r>
          </a:p>
        </p:txBody>
      </p:sp>
    </p:spTree>
    <p:extLst>
      <p:ext uri="{BB962C8B-B14F-4D97-AF65-F5344CB8AC3E}">
        <p14:creationId xmlns:p14="http://schemas.microsoft.com/office/powerpoint/2010/main" val="38768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312" y="1752600"/>
            <a:ext cx="8915400" cy="417132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Responsiveness</a:t>
            </a:r>
          </a:p>
          <a:p>
            <a:pPr lvl="1"/>
            <a:r>
              <a:rPr lang="en-US" sz="2800" dirty="0" smtClean="0"/>
              <a:t>Ability to sense change in environment and respond </a:t>
            </a:r>
          </a:p>
          <a:p>
            <a:pPr lvl="2"/>
            <a:r>
              <a:rPr lang="en-US" sz="2800" dirty="0" smtClean="0"/>
              <a:t>Hand on stove</a:t>
            </a:r>
          </a:p>
          <a:p>
            <a:pPr lvl="2"/>
            <a:r>
              <a:rPr lang="en-US" sz="2800" dirty="0" smtClean="0"/>
              <a:t>Level of carbon dioxide in blood</a:t>
            </a:r>
          </a:p>
          <a:p>
            <a:r>
              <a:rPr lang="en-US" sz="2800" b="1" dirty="0" smtClean="0"/>
              <a:t>Digestion</a:t>
            </a:r>
          </a:p>
          <a:p>
            <a:pPr lvl="1"/>
            <a:r>
              <a:rPr lang="en-US" sz="2800" dirty="0" smtClean="0"/>
              <a:t>Eat food and obtain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nutrients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04" y="4191000"/>
            <a:ext cx="3325395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712" y="1473200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Metabolism</a:t>
            </a:r>
          </a:p>
          <a:p>
            <a:pPr lvl="1"/>
            <a:r>
              <a:rPr lang="en-US" sz="2800" dirty="0" smtClean="0"/>
              <a:t>All chemical reactions that </a:t>
            </a:r>
          </a:p>
          <a:p>
            <a:pPr marL="457200" lvl="1" indent="0">
              <a:buNone/>
            </a:pPr>
            <a:r>
              <a:rPr lang="en-US" sz="2800" dirty="0" smtClean="0"/>
              <a:t>occur in the body</a:t>
            </a:r>
          </a:p>
          <a:p>
            <a:pPr lvl="2"/>
            <a:r>
              <a:rPr lang="en-US" sz="2800" dirty="0" smtClean="0"/>
              <a:t>Breaking down</a:t>
            </a:r>
          </a:p>
          <a:p>
            <a:pPr marL="914400" lvl="2" indent="0">
              <a:buNone/>
            </a:pPr>
            <a:r>
              <a:rPr lang="en-US" sz="2800" dirty="0" smtClean="0"/>
              <a:t>	substances</a:t>
            </a:r>
          </a:p>
          <a:p>
            <a:pPr lvl="2"/>
            <a:r>
              <a:rPr lang="en-US" sz="2800" dirty="0" smtClean="0"/>
              <a:t>Synthesizing structures</a:t>
            </a:r>
          </a:p>
          <a:p>
            <a:pPr lvl="2"/>
            <a:r>
              <a:rPr lang="en-US" sz="2800" dirty="0" smtClean="0"/>
              <a:t>Cellular respiration</a:t>
            </a:r>
          </a:p>
          <a:p>
            <a:r>
              <a:rPr lang="en-US" sz="2800" b="1" dirty="0" smtClean="0"/>
              <a:t>Excretion</a:t>
            </a:r>
          </a:p>
          <a:p>
            <a:pPr lvl="1"/>
            <a:r>
              <a:rPr lang="en-US" sz="2800" dirty="0" smtClean="0"/>
              <a:t>Removal of waste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75" y="1765300"/>
            <a:ext cx="4685350" cy="50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25" y="418452"/>
            <a:ext cx="8911687" cy="1280890"/>
          </a:xfrm>
        </p:spPr>
        <p:txBody>
          <a:bodyPr/>
          <a:lstStyle/>
          <a:p>
            <a:r>
              <a:rPr lang="en-US" sz="4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212" y="1905000"/>
            <a:ext cx="8915400" cy="44577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Reproduction</a:t>
            </a:r>
          </a:p>
          <a:p>
            <a:pPr lvl="1"/>
            <a:r>
              <a:rPr lang="en-US" sz="2800" dirty="0" smtClean="0"/>
              <a:t>Cellular level</a:t>
            </a:r>
          </a:p>
          <a:p>
            <a:pPr lvl="2"/>
            <a:r>
              <a:rPr lang="en-US" sz="2800" dirty="0" smtClean="0"/>
              <a:t>Heal and Grow</a:t>
            </a:r>
          </a:p>
          <a:p>
            <a:pPr lvl="1"/>
            <a:r>
              <a:rPr lang="en-US" sz="2800" dirty="0" smtClean="0"/>
              <a:t>Organism Level</a:t>
            </a:r>
          </a:p>
          <a:p>
            <a:pPr lvl="2"/>
            <a:r>
              <a:rPr lang="en-US" sz="2800" dirty="0" smtClean="0"/>
              <a:t>Produce offspring</a:t>
            </a:r>
          </a:p>
          <a:p>
            <a:r>
              <a:rPr lang="en-US" sz="2800" b="1" dirty="0" smtClean="0"/>
              <a:t>Growth</a:t>
            </a:r>
          </a:p>
          <a:p>
            <a:pPr lvl="1"/>
            <a:r>
              <a:rPr lang="en-US" sz="2800" dirty="0" smtClean="0"/>
              <a:t>Increase in size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6" y="1997983"/>
            <a:ext cx="2951162" cy="2210523"/>
          </a:xfrm>
          <a:prstGeom prst="rect">
            <a:avLst/>
          </a:prstGeom>
        </p:spPr>
      </p:pic>
      <p:pic>
        <p:nvPicPr>
          <p:cNvPr id="1026" name="Picture 2" descr="https://lh4.googleusercontent.com/ZAGc-PnDuQiqcGS9d8C51wo0314Q29N7H1fl0VTUs9F2UNPJQhJfm5vB-LmsssI8FjFCXgS63S4IXMh-Z8w6NXKD-lYsrqeG0XxwzQlXunVV5uN7s8oSMeEo79V6KwEVig_CT1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234705"/>
            <a:ext cx="2592925" cy="38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z/life-human-growth-conception-to-death-349796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14154"/>
          <a:stretch/>
        </p:blipFill>
        <p:spPr bwMode="auto">
          <a:xfrm>
            <a:off x="6760081" y="4508500"/>
            <a:ext cx="5055682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7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3447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Survival Needs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112" y="1333500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Nutrients</a:t>
            </a:r>
          </a:p>
          <a:p>
            <a:pPr lvl="1"/>
            <a:r>
              <a:rPr lang="en-US" sz="2800" dirty="0" smtClean="0"/>
              <a:t>For energy and cell building</a:t>
            </a:r>
          </a:p>
          <a:p>
            <a:pPr lvl="1"/>
            <a:r>
              <a:rPr lang="en-US" sz="2800" dirty="0" smtClean="0"/>
              <a:t>Carbs, proteins, minerals,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vitamins etc.</a:t>
            </a:r>
          </a:p>
          <a:p>
            <a:r>
              <a:rPr lang="en-US" sz="2800" b="1" dirty="0" smtClean="0"/>
              <a:t>Oxygen</a:t>
            </a:r>
          </a:p>
          <a:p>
            <a:pPr lvl="1"/>
            <a:r>
              <a:rPr lang="en-US" sz="2800" dirty="0" smtClean="0"/>
              <a:t>Cellula</a:t>
            </a:r>
            <a:r>
              <a:rPr lang="en-US" sz="2800" dirty="0"/>
              <a:t>r</a:t>
            </a:r>
            <a:r>
              <a:rPr lang="en-US" sz="2800" dirty="0" smtClean="0"/>
              <a:t> respiration requires oxygen</a:t>
            </a:r>
          </a:p>
          <a:p>
            <a:r>
              <a:rPr lang="en-US" sz="2800" b="1" dirty="0" smtClean="0"/>
              <a:t>Water</a:t>
            </a:r>
          </a:p>
          <a:p>
            <a:pPr lvl="1"/>
            <a:r>
              <a:rPr lang="en-US" sz="2800" dirty="0"/>
              <a:t>All reactions take place in water</a:t>
            </a:r>
          </a:p>
          <a:p>
            <a:pPr lvl="1"/>
            <a:r>
              <a:rPr lang="en-US" sz="2800" dirty="0" smtClean="0"/>
              <a:t>60-80% of body weight</a:t>
            </a:r>
          </a:p>
        </p:txBody>
      </p:sp>
      <p:pic>
        <p:nvPicPr>
          <p:cNvPr id="2050" name="Picture 2" descr="http://dhmme.weebly.com/uploads/2/8/1/9/28190339/301145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33500"/>
            <a:ext cx="4875212" cy="5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6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225" y="370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Survival Needs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612" y="1818315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Normal Body Temperature</a:t>
            </a:r>
          </a:p>
          <a:p>
            <a:pPr lvl="1"/>
            <a:r>
              <a:rPr lang="en-US" sz="2800" dirty="0" smtClean="0"/>
              <a:t>98.6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F</a:t>
            </a:r>
          </a:p>
          <a:p>
            <a:pPr lvl="1"/>
            <a:r>
              <a:rPr lang="en-US" sz="2800" dirty="0" smtClean="0"/>
              <a:t>Too cold – reactions </a:t>
            </a:r>
            <a:r>
              <a:rPr lang="en-US" sz="2800" b="1" dirty="0" smtClean="0"/>
              <a:t>slow</a:t>
            </a:r>
          </a:p>
          <a:p>
            <a:pPr lvl="1"/>
            <a:r>
              <a:rPr lang="en-US" sz="2800" dirty="0" smtClean="0"/>
              <a:t>Too hot – </a:t>
            </a:r>
            <a:r>
              <a:rPr lang="en-US" sz="2800" b="1" dirty="0" smtClean="0"/>
              <a:t>enzymes</a:t>
            </a:r>
            <a:r>
              <a:rPr lang="en-US" sz="2800" dirty="0" smtClean="0"/>
              <a:t>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break down</a:t>
            </a:r>
          </a:p>
          <a:p>
            <a:r>
              <a:rPr lang="en-US" sz="2800" b="1" dirty="0" smtClean="0"/>
              <a:t>Atmospheric Pressure</a:t>
            </a:r>
          </a:p>
          <a:p>
            <a:pPr lvl="1"/>
            <a:r>
              <a:rPr lang="en-US" sz="2800" dirty="0" smtClean="0"/>
              <a:t>Force air exerts on body</a:t>
            </a:r>
            <a:endParaRPr lang="en-US" sz="2800" dirty="0"/>
          </a:p>
        </p:txBody>
      </p:sp>
      <p:pic>
        <p:nvPicPr>
          <p:cNvPr id="3076" name="Picture 4" descr="http://www.pcbheaven.com/opendir/images/thumbs/od_2357_1_13890215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r="19800"/>
          <a:stretch/>
        </p:blipFill>
        <p:spPr bwMode="auto">
          <a:xfrm>
            <a:off x="6832600" y="2492143"/>
            <a:ext cx="5245100" cy="42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551</TotalTime>
  <Words>519</Words>
  <Application>Microsoft Office PowerPoint</Application>
  <PresentationFormat>Widescreen</PresentationFormat>
  <Paragraphs>191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Facet</vt:lpstr>
      <vt:lpstr>An Orientation of the Human Body</vt:lpstr>
      <vt:lpstr>What’s the difference?</vt:lpstr>
      <vt:lpstr>Levels of Organization</vt:lpstr>
      <vt:lpstr>Necessary Life Functions</vt:lpstr>
      <vt:lpstr>Necessary Life Functions</vt:lpstr>
      <vt:lpstr>Necessary Life Functions</vt:lpstr>
      <vt:lpstr>Necessary Life Functions</vt:lpstr>
      <vt:lpstr>Survival Needs</vt:lpstr>
      <vt:lpstr>Survival Needs</vt:lpstr>
      <vt:lpstr>Homeostasis</vt:lpstr>
      <vt:lpstr>Negative Feedback</vt:lpstr>
      <vt:lpstr>Positive Feedback</vt:lpstr>
      <vt:lpstr>The Language of Anatomy</vt:lpstr>
      <vt:lpstr>The Language of Anatomy</vt:lpstr>
      <vt:lpstr>The Language of Anatomy</vt:lpstr>
      <vt:lpstr>The Language of Anatomy</vt:lpstr>
      <vt:lpstr>The Language of Anatomy</vt:lpstr>
      <vt:lpstr>The Language of Anatomy</vt:lpstr>
      <vt:lpstr>The Language of Anatomy</vt:lpstr>
      <vt:lpstr>The Language of Anatomy</vt:lpstr>
      <vt:lpstr>Body Planes          and Sections</vt:lpstr>
      <vt:lpstr>Body Planes and Sections</vt:lpstr>
      <vt:lpstr>Body Cavities</vt:lpstr>
      <vt:lpstr>Body Cavities</vt:lpstr>
      <vt:lpstr>Homeostatic  Imbalances</vt:lpstr>
      <vt:lpstr>Membranes in Ventral Body Cavity</vt:lpstr>
      <vt:lpstr>Abdominopelvic Regions &amp; Quadrants</vt:lpstr>
      <vt:lpstr>Other Body Cavities</vt:lpstr>
    </vt:vector>
  </TitlesOfParts>
  <Company>Fort Osage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Orientation of the Human Body</dc:title>
  <dc:creator>Barker, Tracey</dc:creator>
  <cp:lastModifiedBy>Ann Pendleton</cp:lastModifiedBy>
  <cp:revision>34</cp:revision>
  <dcterms:created xsi:type="dcterms:W3CDTF">2015-05-14T14:57:42Z</dcterms:created>
  <dcterms:modified xsi:type="dcterms:W3CDTF">2018-08-21T20:37:11Z</dcterms:modified>
</cp:coreProperties>
</file>